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5" r:id="rId3"/>
    <p:sldId id="259" r:id="rId4"/>
    <p:sldId id="260" r:id="rId5"/>
    <p:sldId id="277" r:id="rId6"/>
    <p:sldId id="261" r:id="rId7"/>
    <p:sldId id="276" r:id="rId8"/>
    <p:sldId id="262" r:id="rId9"/>
    <p:sldId id="279" r:id="rId10"/>
    <p:sldId id="281" r:id="rId11"/>
    <p:sldId id="263" r:id="rId12"/>
    <p:sldId id="264" r:id="rId13"/>
    <p:sldId id="282" r:id="rId14"/>
    <p:sldId id="290" r:id="rId15"/>
    <p:sldId id="289" r:id="rId16"/>
    <p:sldId id="283" r:id="rId17"/>
    <p:sldId id="288" r:id="rId18"/>
    <p:sldId id="284" r:id="rId19"/>
    <p:sldId id="285" r:id="rId20"/>
    <p:sldId id="265" r:id="rId21"/>
    <p:sldId id="287" r:id="rId22"/>
    <p:sldId id="274" r:id="rId2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4595"/>
  </p:normalViewPr>
  <p:slideViewPr>
    <p:cSldViewPr>
      <p:cViewPr varScale="1">
        <p:scale>
          <a:sx n="99" d="100"/>
          <a:sy n="99" d="100"/>
        </p:scale>
        <p:origin x="184" y="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AD71F-E93B-2E44-8B10-C97F75C7A955}" type="datetimeFigureOut">
              <a:rPr lang="en-US" smtClean="0"/>
              <a:t>5/30/21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686F4-94A8-4E4E-B140-03E75D883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686F4-94A8-4E4E-B140-03E75D8833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7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0356" y="4242815"/>
            <a:ext cx="1723644" cy="900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4398645"/>
          </a:xfrm>
          <a:custGeom>
            <a:avLst/>
            <a:gdLst/>
            <a:ahLst/>
            <a:cxnLst/>
            <a:rect l="l" t="t" r="r" b="b"/>
            <a:pathLst>
              <a:path w="9144000" h="4398645">
                <a:moveTo>
                  <a:pt x="9144000" y="0"/>
                </a:moveTo>
                <a:lnTo>
                  <a:pt x="0" y="0"/>
                </a:lnTo>
                <a:lnTo>
                  <a:pt x="0" y="4398264"/>
                </a:lnTo>
                <a:lnTo>
                  <a:pt x="9143746" y="17729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420356" y="4242815"/>
            <a:ext cx="1723644" cy="900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591439"/>
            <a:ext cx="836289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420356" y="4242815"/>
            <a:ext cx="1723644" cy="900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420356" y="4242815"/>
            <a:ext cx="1723644" cy="900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7975" y="558241"/>
            <a:ext cx="4448048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854" y="1560093"/>
            <a:ext cx="8070291" cy="230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3x-Nb7AUuw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591439"/>
            <a:ext cx="6962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185" dirty="0">
                <a:solidFill>
                  <a:srgbClr val="002E49"/>
                </a:solidFill>
                <a:latin typeface="Georgia"/>
                <a:cs typeface="Georgia"/>
              </a:rPr>
              <a:t>Home Automation System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948383"/>
            <a:ext cx="15576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616B73"/>
                </a:solidFill>
                <a:latin typeface="RobotoRegular"/>
                <a:cs typeface="RobotoRegular"/>
              </a:rPr>
              <a:t>Making </a:t>
            </a:r>
            <a:r>
              <a:rPr sz="1600" spc="-5" dirty="0">
                <a:solidFill>
                  <a:srgbClr val="616B73"/>
                </a:solidFill>
                <a:latin typeface="RobotoRegular"/>
                <a:cs typeface="RobotoRegular"/>
              </a:rPr>
              <a:t>Life </a:t>
            </a:r>
            <a:r>
              <a:rPr sz="1600" spc="-10" dirty="0">
                <a:solidFill>
                  <a:srgbClr val="616B73"/>
                </a:solidFill>
                <a:latin typeface="RobotoRegular"/>
                <a:cs typeface="RobotoRegular"/>
              </a:rPr>
              <a:t>Easy</a:t>
            </a:r>
            <a:endParaRPr sz="1600" dirty="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211A-7B03-F24B-882E-AA0F80FE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0254"/>
            <a:ext cx="6338823" cy="984885"/>
          </a:xfrm>
        </p:spPr>
        <p:txBody>
          <a:bodyPr/>
          <a:lstStyle/>
          <a:p>
            <a:r>
              <a:rPr lang="en-AU" sz="3600" dirty="0"/>
              <a:t>Detailed Project Flow Chart</a:t>
            </a:r>
            <a:br>
              <a:rPr lang="en-AU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7B60D-5B67-3240-BB4D-B82AB81AF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623" y="165832"/>
            <a:ext cx="8797791" cy="36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297C03-2564-FD48-85E6-A9DA3F88C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916794"/>
              </p:ext>
            </p:extLst>
          </p:nvPr>
        </p:nvGraphicFramePr>
        <p:xfrm>
          <a:off x="5562600" y="1276350"/>
          <a:ext cx="3581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8001000" imgH="5867400" progId="StaticMetafile">
                  <p:embed/>
                </p:oleObj>
              </mc:Choice>
              <mc:Fallback>
                <p:oleObj r:id="rId3" imgW="8001000" imgH="5867400" progId="StaticMetafil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2297C03-2564-FD48-85E6-A9DA3F88C3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276350"/>
                        <a:ext cx="3581400" cy="2971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3087D3-5063-624A-89FF-F123C767EC31}"/>
              </a:ext>
            </a:extLst>
          </p:cNvPr>
          <p:cNvSpPr txBox="1"/>
          <p:nvPr/>
        </p:nvSpPr>
        <p:spPr>
          <a:xfrm>
            <a:off x="685800" y="1755648"/>
            <a:ext cx="487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framework of the system needs a smartphone with high speed of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Telegram sends the data to Raspberry 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Raspberry works as small computer which can be controlled by USB, by plugging in the console and interfacing it to monitor.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Raspberry Pi will send the same data to relay and relay will change the state of light according to data provided by Raspberry 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5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600" y="490835"/>
            <a:ext cx="82821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lang="en-AU" sz="3600" spc="-5" dirty="0">
                <a:solidFill>
                  <a:srgbClr val="FFFFFF"/>
                </a:solidFill>
                <a:latin typeface="Georgia"/>
                <a:cs typeface="Georgia"/>
              </a:rPr>
              <a:t>R </a:t>
            </a:r>
            <a:r>
              <a:rPr lang="en-AU" sz="3600" spc="105" dirty="0">
                <a:solidFill>
                  <a:srgbClr val="FFFFFF"/>
                </a:solidFill>
                <a:latin typeface="Georgia"/>
                <a:cs typeface="Georgia"/>
              </a:rPr>
              <a:t>Diagram</a:t>
            </a:r>
            <a:endParaRPr sz="3600" dirty="0">
              <a:latin typeface="Georgia"/>
              <a:cs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B1A6D-C089-6F4D-B0F6-CCB7FB0E3C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8200" y="1297984"/>
            <a:ext cx="4419600" cy="3026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48F8D3-AD12-E843-94F9-EF8AF213054E}"/>
              </a:ext>
            </a:extLst>
          </p:cNvPr>
          <p:cNvSpPr txBox="1"/>
          <p:nvPr/>
        </p:nvSpPr>
        <p:spPr>
          <a:xfrm>
            <a:off x="228600" y="1581150"/>
            <a:ext cx="48234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based on IOT which means</a:t>
            </a:r>
          </a:p>
          <a:p>
            <a:r>
              <a:rPr lang="en-US" sz="1600" dirty="0"/>
              <a:t>      an owner can easily access all the lights</a:t>
            </a:r>
          </a:p>
          <a:p>
            <a:r>
              <a:rPr lang="en-US" sz="1600" dirty="0"/>
              <a:t>      using smartphone.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the help of use case diagram, it is very</a:t>
            </a:r>
          </a:p>
          <a:p>
            <a:r>
              <a:rPr lang="en-US" sz="1600" dirty="0"/>
              <a:t>      easy to understand the working of this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can include various users by </a:t>
            </a:r>
          </a:p>
          <a:p>
            <a:r>
              <a:rPr lang="en-US" sz="1600" dirty="0"/>
              <a:t>      doing small changes in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admin can add, remove or change the</a:t>
            </a:r>
          </a:p>
          <a:p>
            <a:r>
              <a:rPr lang="en-US" sz="1600" dirty="0"/>
              <a:t>     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owner can use password for security </a:t>
            </a:r>
          </a:p>
          <a:p>
            <a:r>
              <a:rPr lang="en-US" sz="1600" dirty="0"/>
              <a:t>     and can change it anytime.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 lang="en-AU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AU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   </a:t>
            </a:r>
            <a:r>
              <a:rPr lang="en-AU" sz="3600" dirty="0">
                <a:solidFill>
                  <a:schemeClr val="bg1"/>
                </a:solidFill>
                <a:latin typeface="Georgia" panose="02040502050405020303" pitchFamily="18" charset="0"/>
              </a:rPr>
              <a:t>Project Implementation</a:t>
            </a:r>
          </a:p>
        </p:txBody>
      </p:sp>
      <p:pic>
        <p:nvPicPr>
          <p:cNvPr id="5" name="Picture 4" descr="Controlling AC Devices with Raspberry Pi | Raspberry Pi Relay Control">
            <a:extLst>
              <a:ext uri="{FF2B5EF4-FFF2-40B4-BE49-F238E27FC236}">
                <a16:creationId xmlns:a16="http://schemas.microsoft.com/office/drawing/2014/main" id="{5F459B9C-CF47-A048-A3EA-6A0997BC58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93" y="1613162"/>
            <a:ext cx="5731510" cy="27031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31DF9-5EB1-4C40-9170-943C69CDA35F}"/>
              </a:ext>
            </a:extLst>
          </p:cNvPr>
          <p:cNvSpPr txBox="1"/>
          <p:nvPr/>
        </p:nvSpPr>
        <p:spPr>
          <a:xfrm>
            <a:off x="3018408" y="4651899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F36C-9EBA-3D43-B1EC-C8BD408B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4448048" cy="553998"/>
          </a:xfrm>
        </p:spPr>
        <p:txBody>
          <a:bodyPr/>
          <a:lstStyle/>
          <a:p>
            <a:r>
              <a:rPr lang="en-US" sz="3600" dirty="0"/>
              <a:t>Implementation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C19A9-B42E-CF45-9F37-FD270AC31AD1}"/>
              </a:ext>
            </a:extLst>
          </p:cNvPr>
          <p:cNvSpPr txBox="1"/>
          <p:nvPr/>
        </p:nvSpPr>
        <p:spPr>
          <a:xfrm>
            <a:off x="709448" y="1860331"/>
            <a:ext cx="750179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first step, I connect the raspberry Pi with monitor, mouse and keyboard.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that I download the Raspbian Operating system and install it on raspberry 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third step, I install the telegram app and create a </a:t>
            </a:r>
            <a:r>
              <a:rPr lang="en-US" sz="1600" dirty="0" err="1"/>
              <a:t>BotFather</a:t>
            </a:r>
            <a:r>
              <a:rPr lang="en-US" sz="1600" dirty="0"/>
              <a:t> and get the token </a:t>
            </a:r>
          </a:p>
          <a:p>
            <a:r>
              <a:rPr lang="en-US" sz="1600" dirty="0"/>
              <a:t>     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Now, Install python and complete the programing for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Connect Raspberry Pi with telegram app using token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Connect Raspberry Pi with relay using jumper wires.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In last step, connect the lamp with relay.</a:t>
            </a:r>
          </a:p>
        </p:txBody>
      </p:sp>
    </p:spTree>
    <p:extLst>
      <p:ext uri="{BB962C8B-B14F-4D97-AF65-F5344CB8AC3E}">
        <p14:creationId xmlns:p14="http://schemas.microsoft.com/office/powerpoint/2010/main" val="361440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57CE-1947-D64C-B8D8-3A331AA0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99" y="285750"/>
            <a:ext cx="6096000" cy="1107996"/>
          </a:xfrm>
        </p:spPr>
        <p:txBody>
          <a:bodyPr/>
          <a:lstStyle/>
          <a:p>
            <a:r>
              <a:rPr lang="en-AU" sz="3600" dirty="0"/>
              <a:t>Usage of codes / commands</a:t>
            </a:r>
            <a:endParaRPr lang="en-US" sz="3600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CC150D6-FB23-DC4E-A0D6-ABDF89FB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9" y="2800350"/>
            <a:ext cx="8483600" cy="111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46F87-C992-7C42-8672-1F389D773FB7}"/>
              </a:ext>
            </a:extLst>
          </p:cNvPr>
          <p:cNvSpPr txBox="1"/>
          <p:nvPr/>
        </p:nvSpPr>
        <p:spPr>
          <a:xfrm>
            <a:off x="437882" y="1996225"/>
            <a:ext cx="861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below screenshot is the programming install the different libraries which was used</a:t>
            </a:r>
          </a:p>
          <a:p>
            <a:r>
              <a:rPr lang="en-US" dirty="0"/>
              <a:t>      in this project. </a:t>
            </a:r>
          </a:p>
        </p:txBody>
      </p:sp>
    </p:spTree>
    <p:extLst>
      <p:ext uri="{BB962C8B-B14F-4D97-AF65-F5344CB8AC3E}">
        <p14:creationId xmlns:p14="http://schemas.microsoft.com/office/powerpoint/2010/main" val="388790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D97C-AA6B-EA4E-99BE-27698619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14350"/>
            <a:ext cx="5638800" cy="553998"/>
          </a:xfrm>
        </p:spPr>
        <p:txBody>
          <a:bodyPr/>
          <a:lstStyle/>
          <a:p>
            <a:r>
              <a:rPr lang="en-AU" sz="3600" dirty="0"/>
              <a:t>Usage of codes / commands</a:t>
            </a:r>
            <a:endParaRPr lang="en-US" sz="3600" dirty="0"/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2D53F64-CE90-8F4A-B5F3-325C3B6E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5748"/>
            <a:ext cx="6404317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347AD-C65C-6643-97A6-8F8902499F76}"/>
              </a:ext>
            </a:extLst>
          </p:cNvPr>
          <p:cNvSpPr txBox="1"/>
          <p:nvPr/>
        </p:nvSpPr>
        <p:spPr>
          <a:xfrm>
            <a:off x="734096" y="1815921"/>
            <a:ext cx="8216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 this project, we set GPIO pin 26 as output pin to change the state of the relay.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Initially the relay is set at “0” state to keep the lamp in Off state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1585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F11E-645C-4347-B69C-F5443324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58241"/>
            <a:ext cx="6491223" cy="984885"/>
          </a:xfrm>
        </p:spPr>
        <p:txBody>
          <a:bodyPr/>
          <a:lstStyle/>
          <a:p>
            <a:r>
              <a:rPr lang="en-AU" sz="3600" dirty="0"/>
              <a:t>Usage of codes / commands</a:t>
            </a:r>
            <a:br>
              <a:rPr lang="en-AU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31349-5E73-9943-82A6-687154923223}"/>
              </a:ext>
            </a:extLst>
          </p:cNvPr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>
                <a:solidFill>
                  <a:srgbClr val="565656"/>
                </a:solidFill>
                <a:latin typeface="Open Sans"/>
              </a:rPr>
              <a:t>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6B01B-125B-9745-ADC0-D6E168C4B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6800" y="1276350"/>
            <a:ext cx="42672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48519-CFD8-E44D-AFDD-0962F3FCC7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3517900"/>
            <a:ext cx="4267200" cy="77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53BA0-C868-764C-BB03-07C4AD4CE6A8}"/>
              </a:ext>
            </a:extLst>
          </p:cNvPr>
          <p:cNvSpPr txBox="1"/>
          <p:nvPr/>
        </p:nvSpPr>
        <p:spPr>
          <a:xfrm>
            <a:off x="304800" y="1809750"/>
            <a:ext cx="434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are the screenshots of programming which we do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screenshot of programming is used to change the state of lamp according to the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second screenshot of programming is used to connect the telegram with Raspberry Pi.</a:t>
            </a:r>
          </a:p>
        </p:txBody>
      </p:sp>
    </p:spTree>
    <p:extLst>
      <p:ext uri="{BB962C8B-B14F-4D97-AF65-F5344CB8AC3E}">
        <p14:creationId xmlns:p14="http://schemas.microsoft.com/office/powerpoint/2010/main" val="39405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EDBC-B9CC-AB4C-A5F1-CBB08987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92" y="438150"/>
            <a:ext cx="4448048" cy="553998"/>
          </a:xfrm>
        </p:spPr>
        <p:txBody>
          <a:bodyPr/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6D1CD-D368-1642-B467-7BAF3A509F2D}"/>
              </a:ext>
            </a:extLst>
          </p:cNvPr>
          <p:cNvSpPr txBox="1"/>
          <p:nvPr/>
        </p:nvSpPr>
        <p:spPr>
          <a:xfrm>
            <a:off x="599492" y="1885950"/>
            <a:ext cx="76144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Remote access- In this project, I am using the remote system to control the </a:t>
            </a:r>
          </a:p>
          <a:p>
            <a:r>
              <a:rPr lang="en-AU" sz="1600" dirty="0"/>
              <a:t>      lights of the house even when we are not at home.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Energy management :- The light automation project save the lot of time and energy</a:t>
            </a:r>
          </a:p>
          <a:p>
            <a:r>
              <a:rPr lang="en-AU" sz="1600" dirty="0"/>
              <a:t>      of client by turning On/Off the light of his house with the help of smartphone.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Software update- A client can upgrade the software with his smartphone without any </a:t>
            </a:r>
          </a:p>
          <a:p>
            <a:r>
              <a:rPr lang="en-AU" sz="1600" dirty="0"/>
              <a:t>      help of expert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Comfort- This light automation project is very comfortable for client. It makes the </a:t>
            </a:r>
          </a:p>
          <a:p>
            <a:r>
              <a:rPr lang="en-AU" sz="1600" dirty="0"/>
              <a:t>      house comfortable and easy to use the lights of house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984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ED30-172F-FD4B-95F0-B74C5B73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4448048" cy="984885"/>
          </a:xfrm>
        </p:spPr>
        <p:txBody>
          <a:bodyPr/>
          <a:lstStyle/>
          <a:p>
            <a:r>
              <a:rPr lang="en-AU" sz="3600" dirty="0"/>
              <a:t>Challenges</a:t>
            </a:r>
            <a:br>
              <a:rPr lang="en-AU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85A28-06E6-464C-88DB-86E63B41E519}"/>
              </a:ext>
            </a:extLst>
          </p:cNvPr>
          <p:cNvSpPr txBox="1"/>
          <p:nvPr/>
        </p:nvSpPr>
        <p:spPr>
          <a:xfrm>
            <a:off x="318454" y="1657350"/>
            <a:ext cx="8874161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Reliability:- </a:t>
            </a:r>
            <a:r>
              <a:rPr lang="en-AU" sz="1600" dirty="0"/>
              <a:t>To make a successful home automation project, designers need to address </a:t>
            </a:r>
          </a:p>
          <a:p>
            <a:r>
              <a:rPr lang="en-AU" dirty="0"/>
              <a:t>     </a:t>
            </a:r>
            <a:r>
              <a:rPr lang="en-AU" sz="1600" dirty="0"/>
              <a:t>contemplations regarding the reliability of reasonable devices as compared to old devices.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Security:- The security of light automation system is a main challenge for developers. </a:t>
            </a:r>
          </a:p>
          <a:p>
            <a:r>
              <a:rPr lang="en-AU" sz="1600" dirty="0"/>
              <a:t>      Hacking is a main problem in these days. Most of the hackers try to steal the data and </a:t>
            </a:r>
          </a:p>
          <a:p>
            <a:r>
              <a:rPr lang="en-AU" sz="1600" dirty="0"/>
              <a:t>      misuse that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Connectivity:-The right connectivity of devices is a main challenge in this light automation</a:t>
            </a:r>
          </a:p>
          <a:p>
            <a:r>
              <a:rPr lang="en-AU" sz="1600" dirty="0"/>
              <a:t>      project. By mistake if anyone connect the wrong wires and wrong devices there are </a:t>
            </a:r>
          </a:p>
          <a:p>
            <a:r>
              <a:rPr lang="en-AU" sz="1600" dirty="0"/>
              <a:t>      chances of blast of lights and can also fuse all the lights of house at same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Budgeting:-Its very hard to select the hardware according to the budget of the project which I can use</a:t>
            </a:r>
          </a:p>
          <a:p>
            <a:r>
              <a:rPr lang="en-AU" sz="1600" dirty="0"/>
              <a:t>      to make a light automation system. Most of the hardware used in the light automation </a:t>
            </a:r>
          </a:p>
          <a:p>
            <a:r>
              <a:rPr lang="en-AU" sz="1600" dirty="0"/>
              <a:t>      project is expensive so it’s a big challenge for me  to make  the cost</a:t>
            </a:r>
          </a:p>
          <a:p>
            <a:r>
              <a:rPr lang="en-AU" sz="1600" dirty="0"/>
              <a:t>      effective system which is profitable for client and seller.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47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5BE8-9635-C940-B34D-D9E25EE0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0"/>
            <a:ext cx="4448048" cy="553998"/>
          </a:xfrm>
        </p:spPr>
        <p:txBody>
          <a:bodyPr/>
          <a:lstStyle/>
          <a:p>
            <a:r>
              <a:rPr lang="en-US" sz="3600" dirty="0"/>
              <a:t>Testing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FFAD5-3E21-874B-8BCD-8453E843FA3C}"/>
              </a:ext>
            </a:extLst>
          </p:cNvPr>
          <p:cNvSpPr txBox="1"/>
          <p:nvPr/>
        </p:nvSpPr>
        <p:spPr>
          <a:xfrm>
            <a:off x="228600" y="1657350"/>
            <a:ext cx="5334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Testing is the most important part of every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complete the testing of this system, connect all the hardware according to the given circuit diagram (slide13).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 the terminal of Raspberry Pi and open the python programming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that, send the commands from telegram. If the Raspberry Pi is receiving commands, it means our whole project is working.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8AC24-4312-7A41-AA53-4904CBEA3B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8801" y="1504950"/>
            <a:ext cx="3505200" cy="2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4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BE31-A51A-0640-9B50-EFA48DE1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4350"/>
            <a:ext cx="4448048" cy="553998"/>
          </a:xfrm>
        </p:spPr>
        <p:txBody>
          <a:bodyPr/>
          <a:lstStyle/>
          <a:p>
            <a:pPr algn="l"/>
            <a:r>
              <a:rPr lang="en-US" sz="3600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44A96-356B-514E-B483-B57C1EB8A1AE}"/>
              </a:ext>
            </a:extLst>
          </p:cNvPr>
          <p:cNvSpPr txBox="1"/>
          <p:nvPr/>
        </p:nvSpPr>
        <p:spPr>
          <a:xfrm>
            <a:off x="304801" y="1276351"/>
            <a:ext cx="37337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Introduction</a:t>
            </a:r>
          </a:p>
          <a:p>
            <a:pPr marL="342900" indent="-342900">
              <a:buAutoNum type="arabicPeriod" startAt="2"/>
            </a:pPr>
            <a:r>
              <a:rPr lang="en-US" sz="1600" dirty="0"/>
              <a:t>Light Automation System</a:t>
            </a:r>
          </a:p>
          <a:p>
            <a:pPr marL="342900" indent="-342900">
              <a:buFontTx/>
              <a:buAutoNum type="arabicPeriod" startAt="2"/>
            </a:pPr>
            <a:r>
              <a:rPr lang="en-US" sz="1600" dirty="0"/>
              <a:t>Why we select this project ?</a:t>
            </a:r>
          </a:p>
          <a:p>
            <a:pPr marL="342900" indent="-342900">
              <a:buFontTx/>
              <a:buAutoNum type="arabicPeriod" startAt="2"/>
            </a:pPr>
            <a:r>
              <a:rPr lang="en-US" sz="1600" dirty="0"/>
              <a:t>Hardware Requirements</a:t>
            </a:r>
          </a:p>
          <a:p>
            <a:pPr marL="342900" indent="-342900">
              <a:buFontTx/>
              <a:buAutoNum type="arabicPeriod" startAt="2"/>
            </a:pPr>
            <a:r>
              <a:rPr lang="en-US" sz="1600" dirty="0"/>
              <a:t>Software Requirements</a:t>
            </a:r>
          </a:p>
          <a:p>
            <a:pPr marL="342900" indent="-342900">
              <a:buAutoNum type="arabicPeriod" startAt="2"/>
            </a:pPr>
            <a:r>
              <a:rPr lang="en-AU" sz="1600" dirty="0"/>
              <a:t>Detailed</a:t>
            </a:r>
            <a:r>
              <a:rPr lang="en-AU" sz="1600" b="1" dirty="0"/>
              <a:t> </a:t>
            </a:r>
            <a:r>
              <a:rPr lang="en-AU" sz="1600" dirty="0"/>
              <a:t>Network</a:t>
            </a:r>
            <a:r>
              <a:rPr lang="en-AU" sz="1600" b="1" dirty="0"/>
              <a:t> </a:t>
            </a:r>
            <a:r>
              <a:rPr lang="en-AU" sz="1600" dirty="0"/>
              <a:t>Architecture</a:t>
            </a:r>
          </a:p>
          <a:p>
            <a:pPr marL="342900" indent="-342900">
              <a:buAutoNum type="arabicPeriod" startAt="2"/>
            </a:pPr>
            <a:r>
              <a:rPr lang="en-AU" sz="1600" dirty="0"/>
              <a:t>Detailed Project Flow Chart</a:t>
            </a:r>
          </a:p>
          <a:p>
            <a:pPr marL="342900" indent="-342900">
              <a:buFontTx/>
              <a:buAutoNum type="arabicPeriod" startAt="2"/>
            </a:pPr>
            <a:r>
              <a:rPr lang="en-AU" sz="1600" spc="-5" dirty="0">
                <a:cs typeface="Georgia"/>
              </a:rPr>
              <a:t>ER </a:t>
            </a:r>
            <a:r>
              <a:rPr lang="en-AU" sz="1600" spc="105" dirty="0">
                <a:cs typeface="Georgia"/>
              </a:rPr>
              <a:t>Diagram</a:t>
            </a:r>
          </a:p>
          <a:p>
            <a:pPr marL="342900" indent="-342900">
              <a:buFontTx/>
              <a:buAutoNum type="arabicPeriod" startAt="2"/>
            </a:pPr>
            <a:r>
              <a:rPr lang="en-AU" sz="1600" dirty="0"/>
              <a:t>Project Implementation</a:t>
            </a:r>
          </a:p>
          <a:p>
            <a:pPr marL="342900" indent="-342900">
              <a:buFontTx/>
              <a:buAutoNum type="arabicPeriod" startAt="2"/>
            </a:pPr>
            <a:r>
              <a:rPr lang="en-AU" sz="1600" dirty="0"/>
              <a:t>Usage of codes / commands</a:t>
            </a:r>
          </a:p>
          <a:p>
            <a:pPr marL="342900" indent="-342900">
              <a:buFontTx/>
              <a:buAutoNum type="arabicPeriod" startAt="2"/>
            </a:pPr>
            <a:r>
              <a:rPr lang="en-US" sz="1600" dirty="0"/>
              <a:t>Features</a:t>
            </a:r>
          </a:p>
          <a:p>
            <a:pPr marL="342900" indent="-342900">
              <a:buFontTx/>
              <a:buAutoNum type="arabicPeriod" startAt="2"/>
            </a:pPr>
            <a:r>
              <a:rPr lang="en-AU" sz="1600" dirty="0"/>
              <a:t>Challenges</a:t>
            </a:r>
          </a:p>
          <a:p>
            <a:pPr marL="342900" indent="-342900">
              <a:buFontTx/>
              <a:buAutoNum type="arabicPeriod" startAt="2"/>
            </a:pPr>
            <a:r>
              <a:rPr lang="en-US" sz="1600" dirty="0"/>
              <a:t>Testing</a:t>
            </a:r>
          </a:p>
          <a:p>
            <a:pPr marL="342900" indent="-342900">
              <a:buFontTx/>
              <a:buAutoNum type="arabicPeriod" startAt="2"/>
            </a:pPr>
            <a:r>
              <a:rPr lang="en-AU" sz="1600" spc="114" dirty="0"/>
              <a:t>Results</a:t>
            </a:r>
            <a:endParaRPr lang="en-AU" sz="1600" dirty="0">
              <a:cs typeface="Georgia"/>
            </a:endParaRPr>
          </a:p>
          <a:p>
            <a:pPr marL="342900" indent="-342900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42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051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178" y="489260"/>
            <a:ext cx="452691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AU" sz="3600" spc="114" dirty="0"/>
              <a:t>Results</a:t>
            </a:r>
            <a:endParaRPr sz="3600" spc="11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C322FA-1ABF-5149-A133-733286E7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277620"/>
            <a:ext cx="2504090" cy="2970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8E482-3031-4B48-8726-AD5F8D6C1DE7}"/>
              </a:ext>
            </a:extLst>
          </p:cNvPr>
          <p:cNvSpPr txBox="1"/>
          <p:nvPr/>
        </p:nvSpPr>
        <p:spPr>
          <a:xfrm>
            <a:off x="228601" y="1581151"/>
            <a:ext cx="63245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I connected  all the devices and after that I configure the raspberry pi with relay. These  all devices work properly and now all the devices can send and receive the commands.</a:t>
            </a:r>
          </a:p>
          <a:p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 Wi Fi technology is used to send commands and it works properly but for that I need good speed of the internet if internet is slow then there is a delay to send and receive the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84E6-EEFA-CA45-B77A-648870AD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14350"/>
            <a:ext cx="4448048" cy="553998"/>
          </a:xfrm>
        </p:spPr>
        <p:txBody>
          <a:bodyPr/>
          <a:lstStyle/>
          <a:p>
            <a:r>
              <a:rPr lang="en-US" sz="36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32316-F8FB-BA4B-B9EF-4D602943A469}"/>
              </a:ext>
            </a:extLst>
          </p:cNvPr>
          <p:cNvSpPr txBox="1"/>
          <p:nvPr/>
        </p:nvSpPr>
        <p:spPr>
          <a:xfrm>
            <a:off x="227965" y="1878447"/>
            <a:ext cx="63245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The control process used the command turned on the light or turned off the light. But we have to make </a:t>
            </a:r>
            <a:r>
              <a:rPr lang="en-AU" sz="1600"/>
              <a:t>sure we use </a:t>
            </a:r>
            <a:r>
              <a:rPr lang="en-AU" sz="1600" dirty="0"/>
              <a:t>the right commands for turning on or turning off the light which we given in the python file.</a:t>
            </a:r>
          </a:p>
          <a:p>
            <a:r>
              <a:rPr lang="en-AU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After getting all the things right we discovered one thing that is delay between the commands, when we send command from smartphone through TELEGRAM app, there is a delay process of 5 seconds to 10 seconds, this all depends on speed of the internet.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9BB48-C509-ED4A-9613-6FA3529954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95487" y="1330433"/>
            <a:ext cx="2230120" cy="2841518"/>
          </a:xfrm>
          <a:prstGeom prst="rect">
            <a:avLst/>
          </a:prstGeom>
        </p:spPr>
      </p:pic>
      <p:sp>
        <p:nvSpPr>
          <p:cNvPr id="6" name="TextBox 5">
            <a:hlinkClick r:id="rId3" invalidUrl="https://youtu.be/33x-Nb7AUuw"/>
            <a:extLst>
              <a:ext uri="{FF2B5EF4-FFF2-40B4-BE49-F238E27FC236}">
                <a16:creationId xmlns:a16="http://schemas.microsoft.com/office/drawing/2014/main" id="{296237D2-018C-B049-85E9-2E7F7203CADF}"/>
              </a:ext>
            </a:extLst>
          </p:cNvPr>
          <p:cNvSpPr txBox="1"/>
          <p:nvPr/>
        </p:nvSpPr>
        <p:spPr>
          <a:xfrm>
            <a:off x="559479" y="42047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33x-Nb7AUuw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1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0356" y="4242815"/>
            <a:ext cx="1723644" cy="900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67076" y="2246198"/>
            <a:ext cx="40633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15" dirty="0"/>
              <a:t>Thank</a:t>
            </a:r>
            <a:r>
              <a:rPr sz="6000" spc="-114" dirty="0"/>
              <a:t> </a:t>
            </a:r>
            <a:r>
              <a:rPr sz="6000" spc="310" dirty="0"/>
              <a:t>You</a:t>
            </a:r>
            <a:endParaRPr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7420356" y="4242815"/>
              <a:ext cx="1723644" cy="900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767"/>
              <a:ext cx="9144000" cy="4396740"/>
            </a:xfrm>
            <a:custGeom>
              <a:avLst/>
              <a:gdLst/>
              <a:ahLst/>
              <a:cxnLst/>
              <a:rect l="l" t="t" r="r" b="b"/>
              <a:pathLst>
                <a:path w="9144000" h="4396740">
                  <a:moveTo>
                    <a:pt x="9144000" y="0"/>
                  </a:moveTo>
                  <a:lnTo>
                    <a:pt x="0" y="0"/>
                  </a:lnTo>
                  <a:lnTo>
                    <a:pt x="0" y="4396740"/>
                  </a:lnTo>
                  <a:lnTo>
                    <a:pt x="9143746" y="177228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4398645"/>
            </a:xfrm>
            <a:custGeom>
              <a:avLst/>
              <a:gdLst/>
              <a:ahLst/>
              <a:cxnLst/>
              <a:rect l="l" t="t" r="r" b="b"/>
              <a:pathLst>
                <a:path w="9144000" h="4398645">
                  <a:moveTo>
                    <a:pt x="9144000" y="0"/>
                  </a:moveTo>
                  <a:lnTo>
                    <a:pt x="0" y="0"/>
                  </a:lnTo>
                  <a:lnTo>
                    <a:pt x="0" y="4398264"/>
                  </a:lnTo>
                  <a:lnTo>
                    <a:pt x="9143746" y="17729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CE2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577677"/>
            <a:ext cx="49352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0" dirty="0">
                <a:solidFill>
                  <a:srgbClr val="002060"/>
                </a:solidFill>
              </a:rPr>
              <a:t>Introduction</a:t>
            </a:r>
            <a:r>
              <a:rPr spc="200" dirty="0">
                <a:solidFill>
                  <a:srgbClr val="002E49"/>
                </a:solidFill>
              </a:rPr>
              <a:t> 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8739" y="4885242"/>
            <a:ext cx="135382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20" dirty="0">
                <a:latin typeface="Arial"/>
                <a:cs typeface="Arial"/>
              </a:rPr>
              <a:t> 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140" y="1612468"/>
            <a:ext cx="7985660" cy="22807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AU" sz="1600" dirty="0">
                <a:solidFill>
                  <a:srgbClr val="C00000"/>
                </a:solidFill>
                <a:cs typeface="RobotoRegular"/>
              </a:rPr>
              <a:t>Home Automation is very useful system which allows the owners to control all the appliances of their house with the help of smartphone.</a:t>
            </a:r>
          </a:p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AU" sz="1600" dirty="0">
                <a:solidFill>
                  <a:srgbClr val="C00000"/>
                </a:solidFill>
                <a:cs typeface="RobotoRegular"/>
              </a:rPr>
              <a:t>The another name of home automation system is smart home system.</a:t>
            </a:r>
          </a:p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AU" sz="1600" dirty="0">
                <a:solidFill>
                  <a:srgbClr val="C00000"/>
                </a:solidFill>
                <a:cs typeface="RobotoRegular"/>
              </a:rPr>
              <a:t>There are various uses of home automation system like control the temperature, control the lights, entertainment system and other appliances.</a:t>
            </a:r>
          </a:p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AU" sz="1600" dirty="0">
                <a:solidFill>
                  <a:srgbClr val="C00000"/>
                </a:solidFill>
                <a:cs typeface="RobotoRegular"/>
              </a:rPr>
              <a:t>It is also good for safety perspective and makes good use of technology. It can send the notification to smartphone if there is anyone at door.</a:t>
            </a:r>
          </a:p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en-AU" sz="1600" dirty="0">
                <a:solidFill>
                  <a:srgbClr val="C00000"/>
                </a:solidFill>
                <a:cs typeface="RobotoRegular"/>
              </a:rPr>
              <a:t>In this project, we are basically working on light automation project. The light automation is the main part of home automation system.</a:t>
            </a:r>
            <a:endParaRPr sz="1600" dirty="0">
              <a:solidFill>
                <a:srgbClr val="C00000"/>
              </a:solidFill>
              <a:cs typeface="Roboto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6053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613738"/>
            <a:ext cx="70281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125" dirty="0"/>
              <a:t>Light Automation System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4404463"/>
            <a:ext cx="3128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6805" marR="5080" indent="-109474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Roboto"/>
                <a:cs typeface="Roboto"/>
              </a:rPr>
              <a:t>Just </a:t>
            </a:r>
            <a:r>
              <a:rPr sz="1400" b="1" dirty="0">
                <a:latin typeface="Roboto"/>
                <a:cs typeface="Roboto"/>
              </a:rPr>
              <a:t>A</a:t>
            </a:r>
            <a:r>
              <a:rPr lang="en-AU" sz="1400" b="1" dirty="0">
                <a:latin typeface="Roboto"/>
                <a:cs typeface="Roboto"/>
              </a:rPr>
              <a:t> system</a:t>
            </a:r>
            <a:r>
              <a:rPr sz="1400" b="1" dirty="0">
                <a:latin typeface="Roboto"/>
                <a:cs typeface="Roboto"/>
              </a:rPr>
              <a:t> </a:t>
            </a:r>
            <a:r>
              <a:rPr sz="1400" b="1" spc="-5" dirty="0">
                <a:latin typeface="Roboto"/>
                <a:cs typeface="Roboto"/>
              </a:rPr>
              <a:t>That Makes Life </a:t>
            </a:r>
            <a:r>
              <a:rPr sz="1400" b="1" dirty="0">
                <a:latin typeface="Roboto"/>
                <a:cs typeface="Roboto"/>
              </a:rPr>
              <a:t>Easy And  Productive!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7796" y="1591513"/>
            <a:ext cx="3622803" cy="25359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240"/>
              </a:spcBef>
              <a:buFont typeface="Times New Roman"/>
              <a:buChar char="●"/>
              <a:tabLst>
                <a:tab pos="323215" algn="l"/>
                <a:tab pos="323850" algn="l"/>
              </a:tabLst>
            </a:pPr>
            <a:r>
              <a:rPr lang="en-AU" sz="1600" spc="-5" dirty="0">
                <a:cs typeface="RobotoRegular"/>
              </a:rPr>
              <a:t>Light Automation is a system which can change the state of lights with smartphone.</a:t>
            </a:r>
          </a:p>
          <a:p>
            <a:pPr marL="323215" indent="-311150">
              <a:lnSpc>
                <a:spcPct val="100000"/>
              </a:lnSpc>
              <a:spcBef>
                <a:spcPts val="1240"/>
              </a:spcBef>
              <a:buFont typeface="Times New Roman"/>
              <a:buChar char="●"/>
              <a:tabLst>
                <a:tab pos="323215" algn="l"/>
                <a:tab pos="323850" algn="l"/>
              </a:tabLst>
            </a:pPr>
            <a:r>
              <a:rPr lang="en-AU" sz="1600" spc="-5" dirty="0">
                <a:cs typeface="RobotoRegular"/>
              </a:rPr>
              <a:t>In this project, I am using raspberry pi, relay, telegram and python programming language.</a:t>
            </a:r>
          </a:p>
          <a:p>
            <a:pPr marL="323215" indent="-311150">
              <a:lnSpc>
                <a:spcPct val="100000"/>
              </a:lnSpc>
              <a:spcBef>
                <a:spcPts val="1240"/>
              </a:spcBef>
              <a:buFont typeface="Times New Roman"/>
              <a:buChar char="●"/>
              <a:tabLst>
                <a:tab pos="323215" algn="l"/>
                <a:tab pos="323850" algn="l"/>
              </a:tabLst>
            </a:pPr>
            <a:r>
              <a:rPr lang="en-AU" sz="1600" spc="-5" dirty="0">
                <a:cs typeface="RobotoRegular"/>
              </a:rPr>
              <a:t>A client can send the commands to lights with the help of telegram application.</a:t>
            </a:r>
          </a:p>
        </p:txBody>
      </p:sp>
      <p:pic>
        <p:nvPicPr>
          <p:cNvPr id="7" name="Picture 6" descr="How To Kickstart Your Home Automation Business?">
            <a:extLst>
              <a:ext uri="{FF2B5EF4-FFF2-40B4-BE49-F238E27FC236}">
                <a16:creationId xmlns:a16="http://schemas.microsoft.com/office/drawing/2014/main" id="{F85B60C6-93A9-8442-A4F6-412447AE53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" y="1434461"/>
            <a:ext cx="4405467" cy="243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899-19D6-F943-9F98-9B242ECD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0"/>
            <a:ext cx="5867400" cy="1107996"/>
          </a:xfrm>
        </p:spPr>
        <p:txBody>
          <a:bodyPr/>
          <a:lstStyle/>
          <a:p>
            <a:r>
              <a:rPr lang="en-US" sz="3600" dirty="0"/>
              <a:t>Why we select this project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DDC94-E6C3-364C-B70F-61D531793EC9}"/>
              </a:ext>
            </a:extLst>
          </p:cNvPr>
          <p:cNvSpPr txBox="1"/>
          <p:nvPr/>
        </p:nvSpPr>
        <p:spPr>
          <a:xfrm>
            <a:off x="791308" y="1951892"/>
            <a:ext cx="73095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light Automation systems are very expensive these days. So, it is very hard for </a:t>
            </a:r>
          </a:p>
          <a:p>
            <a:r>
              <a:rPr lang="en-US" sz="1600" dirty="0"/>
              <a:t>      middle class people to afford these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aim of my project is to make a cost-effective light automation system </a:t>
            </a:r>
          </a:p>
          <a:p>
            <a:r>
              <a:rPr lang="en-US" sz="1600" dirty="0"/>
              <a:t>      which can be affordable for everyone.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purpose of this project is to try to help the handicapped people.</a:t>
            </a:r>
          </a:p>
          <a:p>
            <a:r>
              <a:rPr lang="en-US" sz="1600" dirty="0"/>
              <a:t>      For example: Its very hard for handicapped people to turn On/Off the lights</a:t>
            </a:r>
          </a:p>
          <a:p>
            <a:r>
              <a:rPr lang="en-US" sz="1600" dirty="0"/>
              <a:t>      of their house because the switches are located at different corners of house.</a:t>
            </a:r>
          </a:p>
          <a:p>
            <a:r>
              <a:rPr lang="en-US" sz="1600" dirty="0"/>
              <a:t>      But with the help of this system, they can control all the lights of their house </a:t>
            </a:r>
          </a:p>
          <a:p>
            <a:r>
              <a:rPr lang="en-US" sz="1600" dirty="0"/>
              <a:t>      with their smartphone.</a:t>
            </a:r>
          </a:p>
        </p:txBody>
      </p:sp>
    </p:spTree>
    <p:extLst>
      <p:ext uri="{BB962C8B-B14F-4D97-AF65-F5344CB8AC3E}">
        <p14:creationId xmlns:p14="http://schemas.microsoft.com/office/powerpoint/2010/main" val="343411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854" y="558241"/>
            <a:ext cx="545246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dirty="0"/>
              <a:t>Hardware Necessities</a:t>
            </a:r>
            <a:endParaRPr sz="3600" spc="125" dirty="0"/>
          </a:p>
        </p:txBody>
      </p:sp>
      <p:sp>
        <p:nvSpPr>
          <p:cNvPr id="4" name="object 4"/>
          <p:cNvSpPr txBox="1"/>
          <p:nvPr/>
        </p:nvSpPr>
        <p:spPr>
          <a:xfrm>
            <a:off x="536854" y="1569405"/>
            <a:ext cx="7616546" cy="29527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buClr>
                <a:srgbClr val="666666"/>
              </a:buClr>
              <a:buFont typeface="Times New Roman"/>
              <a:buChar char="●"/>
            </a:pPr>
            <a:r>
              <a:rPr lang="en-IN" sz="1600" dirty="0"/>
              <a:t> While making a system both hardware and software are very important. Because without the use of the hardware it is not possible to make a system.</a:t>
            </a:r>
          </a:p>
          <a:p>
            <a:pPr>
              <a:lnSpc>
                <a:spcPct val="100000"/>
              </a:lnSpc>
              <a:buClr>
                <a:srgbClr val="666666"/>
              </a:buClr>
              <a:buFont typeface="Times New Roman"/>
              <a:buChar char="●"/>
            </a:pPr>
            <a:r>
              <a:rPr lang="en-IN" sz="1600" dirty="0"/>
              <a:t> There are different types of hardware which I used while making a system.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endParaRPr lang="en-IN" sz="1600" dirty="0"/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   a) Raspberry Pi:- Raspberry Pi is a small credit size computer that can do everything which we expect from a computer to do.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   b) Relay:- Relay is an electronically operated switch. It can open and close the circuit electromechanically and electronically.</a:t>
            </a:r>
          </a:p>
          <a:p>
            <a:pPr>
              <a:buClr>
                <a:srgbClr val="666666"/>
              </a:buClr>
            </a:pPr>
            <a:r>
              <a:rPr lang="en-IN" sz="1600" dirty="0">
                <a:cs typeface="RobotoRegular"/>
              </a:rPr>
              <a:t>   c) Lamp:- </a:t>
            </a:r>
            <a:r>
              <a:rPr lang="en-AU" sz="1600" dirty="0"/>
              <a:t>As we all know, lamp is a very small equipment which ranges from radio waves to gamma waves.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   d) Jumper wires:- I used jumper wires to connect the raspberry with relay.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endParaRPr sz="1500" dirty="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F720-B6DA-7D46-9387-1639465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4448048" cy="553998"/>
          </a:xfrm>
        </p:spPr>
        <p:txBody>
          <a:bodyPr/>
          <a:lstStyle/>
          <a:p>
            <a:r>
              <a:rPr lang="en-US" sz="3600" dirty="0"/>
              <a:t>Hardware </a:t>
            </a:r>
            <a:r>
              <a:rPr lang="en-IN" sz="3600" dirty="0"/>
              <a:t>Necessities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4E20E-77C2-674C-A8F3-C67667C2EF08}"/>
              </a:ext>
            </a:extLst>
          </p:cNvPr>
          <p:cNvSpPr txBox="1"/>
          <p:nvPr/>
        </p:nvSpPr>
        <p:spPr>
          <a:xfrm>
            <a:off x="807868" y="1926454"/>
            <a:ext cx="7587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e) SD card:- I also used SD card to download and install the Raspbian OS on Raspberry Pi 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f) Power supplier:- It is power supplier of Raspberry Pi which is used to turn on the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    Raspberry Pi.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g) Power cable:- It is used to supply current to circuit.</a:t>
            </a:r>
          </a:p>
          <a:p>
            <a:pPr>
              <a:lnSpc>
                <a:spcPct val="100000"/>
              </a:lnSpc>
              <a:buClr>
                <a:srgbClr val="666666"/>
              </a:buClr>
            </a:pPr>
            <a:r>
              <a:rPr lang="en-IN" sz="1600" dirty="0">
                <a:cs typeface="RobotoRegular"/>
              </a:rPr>
              <a:t>h) Smart phone:- Smartphone is used to send the commands to Raspberry Pi.</a:t>
            </a:r>
          </a:p>
        </p:txBody>
      </p:sp>
    </p:spTree>
    <p:extLst>
      <p:ext uri="{BB962C8B-B14F-4D97-AF65-F5344CB8AC3E}">
        <p14:creationId xmlns:p14="http://schemas.microsoft.com/office/powerpoint/2010/main" val="349052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4000" y="0"/>
                </a:moveTo>
                <a:lnTo>
                  <a:pt x="0" y="0"/>
                </a:lnTo>
                <a:lnTo>
                  <a:pt x="0" y="1277112"/>
                </a:lnTo>
                <a:lnTo>
                  <a:pt x="9144000" y="1277112"/>
                </a:lnTo>
                <a:lnTo>
                  <a:pt x="9144000" y="0"/>
                </a:lnTo>
                <a:close/>
              </a:path>
            </a:pathLst>
          </a:custGeom>
          <a:solidFill>
            <a:srgbClr val="3039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514350"/>
            <a:ext cx="51346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600" dirty="0"/>
              <a:t>Software Necessities</a:t>
            </a:r>
            <a:endParaRPr sz="3600" spc="140" dirty="0"/>
          </a:p>
        </p:txBody>
      </p:sp>
      <p:sp>
        <p:nvSpPr>
          <p:cNvPr id="4" name="object 4"/>
          <p:cNvSpPr txBox="1"/>
          <p:nvPr/>
        </p:nvSpPr>
        <p:spPr>
          <a:xfrm>
            <a:off x="536854" y="1651761"/>
            <a:ext cx="7540346" cy="221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95"/>
              </a:spcBef>
              <a:buFont typeface="Times New Roman"/>
              <a:buChar char="●"/>
              <a:tabLst>
                <a:tab pos="323215" algn="l"/>
                <a:tab pos="323850" algn="l"/>
              </a:tabLst>
            </a:pPr>
            <a:r>
              <a:rPr lang="en-AU" spc="-5" dirty="0">
                <a:cs typeface="RobotoRegular"/>
              </a:rPr>
              <a:t>To complete this project, I used two main software:-</a:t>
            </a:r>
            <a:endParaRPr dirty="0">
              <a:cs typeface="Roboto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Times New Roman"/>
              <a:buChar char="●"/>
            </a:pPr>
            <a:endParaRPr dirty="0">
              <a:cs typeface="RobotoRegular"/>
            </a:endParaRPr>
          </a:p>
          <a:p>
            <a:pPr marL="12065">
              <a:lnSpc>
                <a:spcPct val="100000"/>
              </a:lnSpc>
              <a:tabLst>
                <a:tab pos="323215" algn="l"/>
                <a:tab pos="323850" algn="l"/>
              </a:tabLst>
            </a:pPr>
            <a:r>
              <a:rPr lang="en-AU" spc="-5" dirty="0">
                <a:cs typeface="RobotoRegular"/>
              </a:rPr>
              <a:t>       A) Python:- Python is the high level programming language which I used to do the programming in raspberry Pi</a:t>
            </a:r>
            <a:endParaRPr dirty="0">
              <a:cs typeface="Roboto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666666"/>
              </a:buClr>
              <a:buFont typeface="Times New Roman"/>
              <a:buChar char="●"/>
            </a:pPr>
            <a:endParaRPr dirty="0">
              <a:cs typeface="RobotoRegular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23215" algn="l"/>
                <a:tab pos="323850" algn="l"/>
              </a:tabLst>
            </a:pPr>
            <a:r>
              <a:rPr lang="en-AU" spc="-5" dirty="0">
                <a:cs typeface="RobotoRegular"/>
              </a:rPr>
              <a:t>       B) Telegram:- </a:t>
            </a:r>
            <a:r>
              <a:rPr lang="en-AU" dirty="0"/>
              <a:t>Telegram is a type of messenger app which is based on cloud and I use it to send the commands to lights.</a:t>
            </a:r>
            <a:endParaRPr dirty="0">
              <a:cs typeface="Roboto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Times New Roman"/>
              <a:buChar char="●"/>
            </a:pPr>
            <a:endParaRPr sz="1650" dirty="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68A0-07C4-EB4B-BC54-9463704F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8241"/>
            <a:ext cx="6338823" cy="553998"/>
          </a:xfrm>
        </p:spPr>
        <p:txBody>
          <a:bodyPr/>
          <a:lstStyle/>
          <a:p>
            <a:r>
              <a:rPr lang="en-AU" sz="3600" dirty="0">
                <a:latin typeface="Georgia" panose="02040502050405020303" pitchFamily="18" charset="0"/>
              </a:rPr>
              <a:t>Detailed</a:t>
            </a:r>
            <a:r>
              <a:rPr lang="en-AU" sz="3600" b="1" dirty="0">
                <a:latin typeface="Georgia" panose="02040502050405020303" pitchFamily="18" charset="0"/>
              </a:rPr>
              <a:t> </a:t>
            </a:r>
            <a:r>
              <a:rPr lang="en-AU" sz="3600" dirty="0">
                <a:latin typeface="Georgia" panose="02040502050405020303" pitchFamily="18" charset="0"/>
              </a:rPr>
              <a:t>Network</a:t>
            </a:r>
            <a:r>
              <a:rPr lang="en-AU" sz="3600" b="1" dirty="0">
                <a:latin typeface="Georgia" panose="02040502050405020303" pitchFamily="18" charset="0"/>
              </a:rPr>
              <a:t> </a:t>
            </a:r>
            <a:r>
              <a:rPr lang="en-AU" sz="3600" dirty="0">
                <a:latin typeface="Georgia" panose="02040502050405020303" pitchFamily="18" charset="0"/>
              </a:rPr>
              <a:t>Architecture </a:t>
            </a:r>
            <a:endParaRPr lang="en-US" sz="360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6DD4C-186F-ED4E-84BA-879C8FD0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90" y="1428750"/>
            <a:ext cx="3209624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40CCD2-9385-5742-A2BF-0FF9D78EAA07}"/>
              </a:ext>
            </a:extLst>
          </p:cNvPr>
          <p:cNvSpPr txBox="1"/>
          <p:nvPr/>
        </p:nvSpPr>
        <p:spPr>
          <a:xfrm>
            <a:off x="457200" y="1657350"/>
            <a:ext cx="5029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user need a good quality of Wi Fi to start this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user will send the commands from his smartphone with the help of telegram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Raspberry will receive the commands from smartphone with the help of Wi Fi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Raspberry Pi will change the state of Relay.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Relay will Turn On/Off the lamp according to the commands of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4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1604</Words>
  <Application>Microsoft Macintosh PowerPoint</Application>
  <PresentationFormat>On-screen Show (16:9)</PresentationFormat>
  <Paragraphs>145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Georgia</vt:lpstr>
      <vt:lpstr>Open Sans</vt:lpstr>
      <vt:lpstr>Roboto</vt:lpstr>
      <vt:lpstr>RobotoRegular</vt:lpstr>
      <vt:lpstr>Times New Roman</vt:lpstr>
      <vt:lpstr>Office Theme</vt:lpstr>
      <vt:lpstr>StaticMetafile</vt:lpstr>
      <vt:lpstr>PowerPoint Presentation</vt:lpstr>
      <vt:lpstr>Outline</vt:lpstr>
      <vt:lpstr>Introduction </vt:lpstr>
      <vt:lpstr>Light Automation System</vt:lpstr>
      <vt:lpstr>Why we select this project ?</vt:lpstr>
      <vt:lpstr>Hardware Necessities</vt:lpstr>
      <vt:lpstr>Hardware Necessities</vt:lpstr>
      <vt:lpstr>Software Necessities</vt:lpstr>
      <vt:lpstr>Detailed Network Architecture </vt:lpstr>
      <vt:lpstr>Detailed Project Flow Chart </vt:lpstr>
      <vt:lpstr>PowerPoint Presentation</vt:lpstr>
      <vt:lpstr>PowerPoint Presentation</vt:lpstr>
      <vt:lpstr>Implementation steps</vt:lpstr>
      <vt:lpstr>Usage of codes / commands</vt:lpstr>
      <vt:lpstr>Usage of codes / commands</vt:lpstr>
      <vt:lpstr>Usage of codes / commands </vt:lpstr>
      <vt:lpstr>Features</vt:lpstr>
      <vt:lpstr>Challenges </vt:lpstr>
      <vt:lpstr>Testing 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Planner Application</dc:title>
  <cp:lastModifiedBy>Harmandeep Kaur</cp:lastModifiedBy>
  <cp:revision>45</cp:revision>
  <dcterms:created xsi:type="dcterms:W3CDTF">2020-05-30T04:22:46Z</dcterms:created>
  <dcterms:modified xsi:type="dcterms:W3CDTF">2021-05-30T00:07:50Z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2020-05-30T00:00:00Z</vt:filetime>
  </property>
</Properties>
</file>